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27BD9A-5653-47F9-A15D-1FC9FB57FB99}" type="datetimeFigureOut">
              <a:rPr lang="ru-RU" smtClean="0"/>
              <a:pPr/>
              <a:t>15.05.2021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4336F2-1F11-46CB-8166-D95A2551D65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5048" y="0"/>
            <a:ext cx="8280920" cy="720079"/>
          </a:xfrm>
        </p:spPr>
        <p:txBody>
          <a:bodyPr>
            <a:noAutofit/>
          </a:bodyPr>
          <a:lstStyle/>
          <a:p>
            <a:pPr algn="l"/>
            <a:r>
              <a:rPr lang="ru-RU" sz="2500" b="1" i="1" dirty="0" smtClean="0">
                <a:solidFill>
                  <a:schemeClr val="bg1"/>
                </a:solidFill>
                <a:latin typeface="+mn-lt"/>
              </a:rPr>
              <a:t>Предельные цены на сахар-песок (до 01.07.2021) </a:t>
            </a:r>
            <a:br>
              <a:rPr lang="ru-RU" sz="2500" b="1" i="1" dirty="0" smtClean="0">
                <a:solidFill>
                  <a:schemeClr val="bg1"/>
                </a:solidFill>
                <a:latin typeface="+mn-lt"/>
              </a:rPr>
            </a:br>
            <a:r>
              <a:rPr lang="ru-RU" sz="2500" b="1" i="1" dirty="0" smtClean="0">
                <a:solidFill>
                  <a:schemeClr val="bg1"/>
                </a:solidFill>
                <a:latin typeface="+mn-lt"/>
              </a:rPr>
              <a:t>и подсолнечное масло (до 01.10.2021)</a:t>
            </a:r>
            <a:endParaRPr lang="ru-RU" sz="2500" b="1" i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3442339"/>
              </p:ext>
            </p:extLst>
          </p:nvPr>
        </p:nvGraphicFramePr>
        <p:xfrm>
          <a:off x="423387" y="719500"/>
          <a:ext cx="5912301" cy="1880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3854"/>
                <a:gridCol w="1253611"/>
                <a:gridCol w="1474836"/>
              </a:tblGrid>
              <a:tr h="4320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Цена, </a:t>
                      </a:r>
                      <a:r>
                        <a:rPr lang="ru-RU" sz="1400" dirty="0" err="1" smtClean="0"/>
                        <a:t>руб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Сахар-песок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Масло</a:t>
                      </a:r>
                      <a:r>
                        <a:rPr lang="ru-RU" sz="1400" baseline="0" dirty="0" smtClean="0"/>
                        <a:t> подсолнечное</a:t>
                      </a:r>
                      <a:endParaRPr lang="ru-RU" sz="1400" dirty="0"/>
                    </a:p>
                  </a:txBody>
                  <a:tcPr anchor="ctr"/>
                </a:tc>
              </a:tr>
              <a:tr h="417943">
                <a:tc>
                  <a:txBody>
                    <a:bodyPr/>
                    <a:lstStyle/>
                    <a:p>
                      <a:pPr algn="l"/>
                      <a:r>
                        <a:rPr lang="ru-RU" sz="1500" b="1" smtClean="0"/>
                        <a:t>От производителя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+mj-lt"/>
                        </a:rPr>
                        <a:t>36</a:t>
                      </a:r>
                      <a:endParaRPr lang="ru-RU" sz="15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+mj-lt"/>
                        </a:rPr>
                        <a:t>95</a:t>
                      </a:r>
                      <a:endParaRPr lang="ru-RU" sz="1500" b="1" dirty="0">
                        <a:latin typeface="+mj-lt"/>
                      </a:endParaRPr>
                    </a:p>
                  </a:txBody>
                  <a:tcPr anchor="ctr"/>
                </a:tc>
              </a:tr>
              <a:tr h="888778"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 smtClean="0"/>
                        <a:t>Розничная,</a:t>
                      </a:r>
                      <a:r>
                        <a:rPr lang="ru-RU" sz="1500" b="1" baseline="0" dirty="0" smtClean="0"/>
                        <a:t> </a:t>
                      </a:r>
                      <a:r>
                        <a:rPr lang="ru-RU" sz="1500" b="1" dirty="0" smtClean="0"/>
                        <a:t>без учета повышающего коэффициента </a:t>
                      </a:r>
                      <a:r>
                        <a:rPr lang="ru-RU" sz="1300" b="1" i="1" dirty="0" smtClean="0"/>
                        <a:t>(действительна</a:t>
                      </a:r>
                      <a:r>
                        <a:rPr lang="ru-RU" sz="1300" b="1" i="1" baseline="0" dirty="0" smtClean="0"/>
                        <a:t> в центральных регионах страны)</a:t>
                      </a:r>
                      <a:endParaRPr lang="ru-RU" sz="13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+mj-lt"/>
                        </a:rPr>
                        <a:t>46</a:t>
                      </a:r>
                      <a:endParaRPr lang="ru-RU" sz="15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+mj-lt"/>
                        </a:rPr>
                        <a:t>110</a:t>
                      </a:r>
                      <a:endParaRPr lang="ru-RU" sz="15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Выноска со стрелкой влево 7"/>
          <p:cNvSpPr/>
          <p:nvPr/>
        </p:nvSpPr>
        <p:spPr>
          <a:xfrm>
            <a:off x="6407696" y="899519"/>
            <a:ext cx="2736304" cy="1836204"/>
          </a:xfrm>
          <a:prstGeom prst="leftArrowCallout">
            <a:avLst>
              <a:gd name="adj1" fmla="val 13829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1400" b="1" i="1" dirty="0" smtClean="0">
                <a:solidFill>
                  <a:srgbClr val="FFFF00"/>
                </a:solidFill>
              </a:rPr>
              <a:t>В субъекте установлены </a:t>
            </a:r>
            <a:r>
              <a:rPr lang="ru-RU" sz="1400" b="1" i="1" u="sng" dirty="0" smtClean="0">
                <a:solidFill>
                  <a:srgbClr val="FFFF00"/>
                </a:solidFill>
              </a:rPr>
              <a:t>Повышающие коэффициенты</a:t>
            </a:r>
          </a:p>
          <a:p>
            <a:pPr algn="ctr"/>
            <a:r>
              <a:rPr lang="ru-RU" sz="1200" b="1" i="1" dirty="0" smtClean="0">
                <a:solidFill>
                  <a:srgbClr val="FFFF00"/>
                </a:solidFill>
              </a:rPr>
              <a:t>(распоряжение Правительства Хабаровского края от 05.05.2021</a:t>
            </a:r>
            <a:br>
              <a:rPr lang="ru-RU" sz="1200" b="1" i="1" dirty="0" smtClean="0">
                <a:solidFill>
                  <a:srgbClr val="FFFF00"/>
                </a:solidFill>
              </a:rPr>
            </a:br>
            <a:r>
              <a:rPr lang="ru-RU" sz="1200" b="1" i="1" dirty="0" smtClean="0">
                <a:solidFill>
                  <a:srgbClr val="FFFF00"/>
                </a:solidFill>
              </a:rPr>
              <a:t>№ 352-рп)</a:t>
            </a:r>
            <a:endParaRPr lang="ru-RU" sz="12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7855913"/>
              </p:ext>
            </p:extLst>
          </p:nvPr>
        </p:nvGraphicFramePr>
        <p:xfrm>
          <a:off x="361124" y="2899395"/>
          <a:ext cx="8708768" cy="1782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903"/>
                <a:gridCol w="1021281"/>
                <a:gridCol w="1080120"/>
                <a:gridCol w="1080120"/>
                <a:gridCol w="1008112"/>
                <a:gridCol w="1008112"/>
                <a:gridCol w="1080120"/>
              </a:tblGrid>
              <a:tr h="5793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Розничная цена с учетом повышающего коэффициента, руб.</a:t>
                      </a:r>
                      <a:endParaRPr lang="ru-RU" sz="15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/>
                        <a:t>Группа 1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/>
                        <a:t>Группа 2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/>
                        <a:t>Группа 3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/>
                        <a:t>Группа 4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/>
                        <a:t>Группа 5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/>
                        <a:t>Группа 6</a:t>
                      </a:r>
                      <a:endParaRPr lang="ru-RU" sz="1500" b="1" dirty="0"/>
                    </a:p>
                  </a:txBody>
                  <a:tcPr anchor="ctr"/>
                </a:tc>
              </a:tr>
              <a:tr h="39872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Сахар-песок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65,00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68,00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69,00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72,00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77,00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115,00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60612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Масло подсолнечное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133,00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136,00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137,00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140,00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145,00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j-lt"/>
                        </a:rPr>
                        <a:t>176,00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1406" y="4797152"/>
            <a:ext cx="858424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1:</a:t>
            </a:r>
            <a:r>
              <a:rPr lang="ru-RU" sz="1600" b="1" dirty="0" smtClean="0"/>
              <a:t> </a:t>
            </a:r>
            <a:r>
              <a:rPr lang="ru-RU" sz="1600" b="1" i="1" dirty="0"/>
              <a:t>городской округ «Город Хабаровск»</a:t>
            </a:r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2:</a:t>
            </a:r>
            <a:r>
              <a:rPr lang="ru-RU" sz="1600" b="1" dirty="0" smtClean="0"/>
              <a:t>  </a:t>
            </a:r>
            <a:r>
              <a:rPr lang="ru-RU" sz="1600" b="1" i="1" dirty="0"/>
              <a:t>городской округ «Город Комсомольск-на-Амуре»</a:t>
            </a:r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3:</a:t>
            </a:r>
            <a:r>
              <a:rPr lang="ru-RU" sz="1600" b="1" dirty="0" smtClean="0"/>
              <a:t> </a:t>
            </a:r>
            <a:r>
              <a:rPr lang="ru-RU" sz="1600" b="1" i="1" dirty="0" smtClean="0"/>
              <a:t>Вяземский, </a:t>
            </a:r>
            <a:r>
              <a:rPr lang="ru-RU" sz="1600" b="1" i="1" dirty="0"/>
              <a:t>имени </a:t>
            </a:r>
            <a:r>
              <a:rPr lang="ru-RU" sz="1600" b="1" i="1" dirty="0" smtClean="0"/>
              <a:t>Лазо, Хабаровский </a:t>
            </a:r>
            <a:r>
              <a:rPr lang="ru-RU" sz="1600" b="1" i="1" dirty="0"/>
              <a:t>м</a:t>
            </a:r>
            <a:r>
              <a:rPr lang="ru-RU" sz="1600" b="1" i="1" dirty="0" smtClean="0"/>
              <a:t>униципальные районы</a:t>
            </a:r>
            <a:endParaRPr lang="ru-RU" sz="1600" b="1" dirty="0" smtClean="0"/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4:</a:t>
            </a:r>
            <a:r>
              <a:rPr lang="ru-RU" sz="1600" b="1" dirty="0" smtClean="0"/>
              <a:t> </a:t>
            </a:r>
            <a:r>
              <a:rPr lang="ru-RU" sz="1600" b="1" i="1" dirty="0" smtClean="0"/>
              <a:t>Амурский, </a:t>
            </a:r>
            <a:r>
              <a:rPr lang="ru-RU" sz="1600" b="1" i="1" dirty="0" err="1" smtClean="0"/>
              <a:t>Бикинский</a:t>
            </a:r>
            <a:r>
              <a:rPr lang="ru-RU" sz="1600" b="1" i="1" dirty="0" smtClean="0"/>
              <a:t>, </a:t>
            </a:r>
            <a:r>
              <a:rPr lang="ru-RU" sz="1600" b="1" i="1" dirty="0" err="1" smtClean="0"/>
              <a:t>Ванинский</a:t>
            </a:r>
            <a:r>
              <a:rPr lang="ru-RU" sz="1600" b="1" i="1" dirty="0" smtClean="0"/>
              <a:t>, Комсомольский, Нанайский,             Советско-Гаванский, Солнечный  муниципальные районы</a:t>
            </a:r>
            <a:endParaRPr lang="ru-RU" sz="1600" b="1" dirty="0" smtClean="0"/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5:</a:t>
            </a:r>
            <a:r>
              <a:rPr lang="ru-RU" sz="1600" b="1" dirty="0" smtClean="0"/>
              <a:t> </a:t>
            </a:r>
            <a:r>
              <a:rPr lang="ru-RU" sz="1600" b="1" i="1" dirty="0" err="1" smtClean="0"/>
              <a:t>Верхнебуреинский</a:t>
            </a:r>
            <a:r>
              <a:rPr lang="ru-RU" sz="1600" b="1" i="1" dirty="0" smtClean="0"/>
              <a:t>, Николаевский, </a:t>
            </a:r>
            <a:r>
              <a:rPr lang="ru-RU" sz="1600" b="1" i="1" dirty="0" err="1" smtClean="0"/>
              <a:t>Ульчский</a:t>
            </a:r>
            <a:r>
              <a:rPr lang="ru-RU" sz="1600" b="1" i="1" dirty="0" smtClean="0"/>
              <a:t>,  </a:t>
            </a:r>
            <a:r>
              <a:rPr lang="ru-RU" sz="1600" b="1" i="1" dirty="0"/>
              <a:t>имени Полины </a:t>
            </a:r>
            <a:r>
              <a:rPr lang="ru-RU" sz="1600" b="1" i="1" dirty="0" smtClean="0"/>
              <a:t>Осипенко </a:t>
            </a:r>
            <a:r>
              <a:rPr lang="ru-RU" sz="1600" b="1" i="1" dirty="0"/>
              <a:t>муниципальные </a:t>
            </a:r>
            <a:r>
              <a:rPr lang="ru-RU" sz="1600" b="1" i="1" dirty="0" smtClean="0"/>
              <a:t>районы</a:t>
            </a:r>
            <a:endParaRPr lang="ru-RU" sz="1600" b="1" i="1" dirty="0"/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6:</a:t>
            </a:r>
            <a:r>
              <a:rPr lang="ru-RU" sz="1600" b="1" dirty="0" smtClean="0"/>
              <a:t> </a:t>
            </a:r>
            <a:r>
              <a:rPr lang="ru-RU" sz="1600" b="1" i="1" dirty="0" err="1" smtClean="0"/>
              <a:t>Аяно</a:t>
            </a:r>
            <a:r>
              <a:rPr lang="ru-RU" sz="1600" b="1" i="1" dirty="0" smtClean="0"/>
              <a:t>-Майский, Охотский, </a:t>
            </a:r>
            <a:r>
              <a:rPr lang="ru-RU" sz="1600" b="1" i="1" dirty="0" err="1" smtClean="0"/>
              <a:t>Тугуро-Чумиканский</a:t>
            </a:r>
            <a:r>
              <a:rPr lang="ru-RU" sz="1600" b="1" i="1" dirty="0" smtClean="0"/>
              <a:t> </a:t>
            </a:r>
            <a:r>
              <a:rPr lang="ru-RU" sz="1600" b="1" i="1" dirty="0"/>
              <a:t>муниципальные районы</a:t>
            </a:r>
            <a:endParaRPr lang="ru-RU" sz="1600" b="1" dirty="0"/>
          </a:p>
          <a:p>
            <a:endParaRPr lang="ru-RU" b="1" i="1" dirty="0"/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772</TotalTime>
  <Words>152</Words>
  <Application>Microsoft Office PowerPoint</Application>
  <PresentationFormat>Экран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Поток</vt:lpstr>
      <vt:lpstr>Предельные цены на сахар-песок (до 01.07.2021)  и подсолнечное масло (до 01.10.2021)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Фиксированные цены  на сахар-песок и подсолнечное масло</dc:title>
  <dc:creator>Nazarenko</dc:creator>
  <cp:lastModifiedBy>1</cp:lastModifiedBy>
  <cp:revision>19</cp:revision>
  <dcterms:created xsi:type="dcterms:W3CDTF">2020-12-27T12:20:31Z</dcterms:created>
  <dcterms:modified xsi:type="dcterms:W3CDTF">2021-05-15T01:34:41Z</dcterms:modified>
</cp:coreProperties>
</file>